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8" r:id="rId4"/>
  </p:sldMasterIdLst>
  <p:notesMasterIdLst>
    <p:notesMasterId r:id="rId21"/>
  </p:notesMasterIdLst>
  <p:handoutMasterIdLst>
    <p:handoutMasterId r:id="rId22"/>
  </p:handoutMasterIdLst>
  <p:sldIdLst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81" r:id="rId15"/>
    <p:sldId id="282" r:id="rId16"/>
    <p:sldId id="283" r:id="rId17"/>
    <p:sldId id="284" r:id="rId18"/>
    <p:sldId id="279" r:id="rId19"/>
    <p:sldId id="280" r:id="rId20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391" autoAdjust="0"/>
  </p:normalViewPr>
  <p:slideViewPr>
    <p:cSldViewPr snapToGrid="0">
      <p:cViewPr varScale="1">
        <p:scale>
          <a:sx n="64" d="100"/>
          <a:sy n="64" d="100"/>
        </p:scale>
        <p:origin x="7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024FB12-28D6-4C9A-AEBA-1DC4475C7C13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2023/12/28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063CFFE-8462-416E-AEB2-4E7281CE0770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9707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CC86425-F1AD-4305-A256-822E6816EEDC}" type="datetime1">
              <a:rPr lang="zh-TW" altLang="en-US" noProof="0" smtClean="0"/>
              <a:t>2023/12/28</a:t>
            </a:fld>
            <a:endParaRPr lang="zh-TW" alt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4E81925-CA98-455D-A45B-7A71D36D9055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1268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矩形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矩形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矩形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群組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直線接點​​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  <p:sp>
        <p:nvSpPr>
          <p:cNvPr id="20" name="日期版面配置區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 rtlCol="0"/>
          <a:lstStyle>
            <a:lvl1pPr algn="ctr">
              <a:defRPr sz="1300" spc="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A6CE8D7-2178-46C6-8A6B-6A6EE055543B}" type="datetime1">
              <a:rPr lang="zh-TW" altLang="en-US" noProof="0" smtClean="0"/>
              <a:t>2023/12/28</a:t>
            </a:fld>
            <a:endParaRPr lang="zh-TW" altLang="en-US" noProof="0" dirty="0"/>
          </a:p>
        </p:txBody>
      </p:sp>
      <p:sp>
        <p:nvSpPr>
          <p:cNvPr id="21" name="頁尾預留位置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22" name="投影片編號預留位置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21212D-C748-4C89-9C17-7D3D16E1EF79}" type="datetime1">
              <a:rPr lang="zh-TW" altLang="en-US" noProof="0" smtClean="0"/>
              <a:t>2023/12/28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A1E8B2-27B3-4654-921B-6B80E2226C0E}" type="datetime1">
              <a:rPr lang="zh-TW" altLang="en-US" noProof="0" smtClean="0"/>
              <a:t>2023/12/28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F2BBD8-C03E-4500-A282-DB3B4F77BD52}" type="datetime1">
              <a:rPr lang="zh-TW" altLang="en-US" noProof="0" smtClean="0"/>
              <a:t>2023/12/28</a:t>
            </a:fld>
            <a:endParaRPr lang="zh-TW" altLang="en-US" noProof="0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矩形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矩形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矩形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群組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直線接點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fld id="{3B2D9044-D962-4F91-A231-05E2EBF968A2}" type="datetime1">
              <a:rPr lang="zh-TW" altLang="en-US" noProof="0" smtClean="0"/>
              <a:t>2023/12/28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 rtlCol="0"/>
          <a:lstStyle>
            <a:lvl1pPr algn="l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C379C6-2A88-435F-8B0A-8900FC359E99}" type="datetime1">
              <a:rPr lang="zh-TW" altLang="en-US" noProof="0" smtClean="0"/>
              <a:t>2023/12/28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56BCFA-EE72-4560-A90F-EB592995DA42}" type="datetime1">
              <a:rPr lang="zh-TW" altLang="en-US" noProof="0" smtClean="0"/>
              <a:t>2023/12/28</a:t>
            </a:fld>
            <a:endParaRPr lang="zh-TW" altLang="en-US" noProof="0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8E5A9D-FB5D-4591-B666-6644D36F15CC}" type="datetime1">
              <a:rPr lang="zh-TW" altLang="en-US" noProof="0" smtClean="0"/>
              <a:t>2023/12/28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D52295-4448-43B2-B7F2-D2C226A7C468}" type="datetime1">
              <a:rPr lang="zh-TW" altLang="en-US" noProof="0" smtClean="0"/>
              <a:t>2023/12/28</a:t>
            </a:fld>
            <a:endParaRPr lang="zh-TW" altLang="en-US" noProof="0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矩形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 rtlCol="0"/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2DAD19E-42A6-4D8B-8837-7C1B8BDD6403}" type="datetime1">
              <a:rPr lang="zh-TW" altLang="en-US" noProof="0" smtClean="0"/>
              <a:t>2023/12/28</a:t>
            </a:fld>
            <a:endParaRPr lang="zh-TW" altLang="en-US" noProof="0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12" name="矩形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rtlCol="0"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759A4C4-1846-4D90-98F2-6608112FB629}" type="datetime1">
              <a:rPr lang="zh-TW" altLang="en-US" noProof="0" smtClean="0"/>
              <a:t>2023/12/28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10" name="矩形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6614B15-43D5-4A7E-95CC-25E004D4B9F0}" type="datetime1">
              <a:rPr lang="zh-TW" altLang="en-US" noProof="0" smtClean="0"/>
              <a:t>2023/12/28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矩形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5" name="圖片 4" descr="背景中多層白絲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矩形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461504"/>
          </a:xfrm>
        </p:spPr>
        <p:txBody>
          <a:bodyPr rtlCol="0">
            <a:normAutofit/>
          </a:bodyPr>
          <a:lstStyle/>
          <a:p>
            <a:r>
              <a:rPr lang="zh-TW" altLang="en-US" sz="6000" b="1" i="0" dirty="0">
                <a:solidFill>
                  <a:srgbClr val="000000"/>
                </a:solidFill>
                <a:effectLst/>
              </a:rPr>
              <a:t>杜絕爭議</a:t>
            </a:r>
            <a:r>
              <a:rPr lang="en-US" altLang="zh-TW" sz="6000" b="1" i="0" dirty="0">
                <a:solidFill>
                  <a:srgbClr val="000000"/>
                </a:solidFill>
                <a:effectLst/>
              </a:rPr>
              <a:t>-</a:t>
            </a:r>
            <a:r>
              <a:rPr lang="zh-TW" altLang="en-US" sz="6000" b="1" i="0" dirty="0">
                <a:solidFill>
                  <a:srgbClr val="000000"/>
                </a:solidFill>
                <a:effectLst/>
              </a:rPr>
              <a:t>區塊鏈民調系統</a:t>
            </a:r>
            <a:endParaRPr lang="en-US" altLang="zh-TW" sz="6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708" y="4623127"/>
            <a:ext cx="9070848" cy="457201"/>
          </a:xfrm>
        </p:spPr>
        <p:txBody>
          <a:bodyPr rtlCol="0">
            <a:normAutofit fontScale="70000" lnSpcReduction="20000"/>
          </a:bodyPr>
          <a:lstStyle/>
          <a:p>
            <a:pPr rtl="0">
              <a:spcAft>
                <a:spcPts val="600"/>
              </a:spcAft>
            </a:pPr>
            <a:r>
              <a:rPr lang="zh-TW" altLang="en-US" sz="3200" b="0" i="0" dirty="0">
                <a:solidFill>
                  <a:srgbClr val="000000"/>
                </a:solidFill>
                <a:effectLst/>
              </a:rPr>
              <a:t>第六組 </a:t>
            </a:r>
            <a:r>
              <a:rPr lang="en-US" altLang="zh-TW" sz="3200" b="0" i="0" dirty="0">
                <a:solidFill>
                  <a:srgbClr val="000000"/>
                </a:solidFill>
                <a:effectLst/>
              </a:rPr>
              <a:t>: B09901153</a:t>
            </a:r>
            <a:r>
              <a:rPr lang="zh-TW" altLang="en-US" sz="3200" b="0" i="0" dirty="0">
                <a:solidFill>
                  <a:srgbClr val="000000"/>
                </a:solidFill>
                <a:effectLst/>
              </a:rPr>
              <a:t>胡凱翔 </a:t>
            </a:r>
            <a:r>
              <a:rPr lang="en-US" altLang="zh-TW" sz="3200" b="0" i="0" dirty="0">
                <a:solidFill>
                  <a:srgbClr val="000000"/>
                </a:solidFill>
                <a:effectLst/>
              </a:rPr>
              <a:t>B09901081</a:t>
            </a:r>
            <a:r>
              <a:rPr lang="zh-TW" altLang="en-US" sz="3200" b="0" i="0" dirty="0">
                <a:solidFill>
                  <a:srgbClr val="000000"/>
                </a:solidFill>
                <a:effectLst/>
              </a:rPr>
              <a:t>施伯儒 </a:t>
            </a:r>
            <a:r>
              <a:rPr lang="en-US" altLang="zh-TW" sz="3200" b="0" i="0" dirty="0">
                <a:solidFill>
                  <a:srgbClr val="000000"/>
                </a:solidFill>
                <a:effectLst/>
              </a:rPr>
              <a:t>B08901183</a:t>
            </a:r>
            <a:r>
              <a:rPr lang="zh-TW" altLang="en-US" sz="3200" b="0" i="0" dirty="0">
                <a:solidFill>
                  <a:srgbClr val="000000"/>
                </a:solidFill>
                <a:effectLst/>
              </a:rPr>
              <a:t>喻怡鳳</a:t>
            </a:r>
            <a:endParaRPr lang="zh-TW" altLang="en-US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矩形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65904C9-6A9B-44E8-9D9F-F041F7F7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操作流程與技術說明</a:t>
            </a:r>
            <a:r>
              <a:rPr lang="en-US" altLang="zh-TW" b="1" dirty="0"/>
              <a:t>-7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089A66E-B423-40AE-B15B-585D15AFA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投票結束，此時才可察看結果，</a:t>
            </a:r>
            <a:endParaRPr lang="en-US" altLang="zh-TW" dirty="0"/>
          </a:p>
          <a:p>
            <a:r>
              <a:rPr lang="zh-TW" altLang="en-US" dirty="0"/>
              <a:t>防止邊投邊開</a:t>
            </a:r>
          </a:p>
        </p:txBody>
      </p:sp>
      <p:pic>
        <p:nvPicPr>
          <p:cNvPr id="6146" name="Picture 2" descr="未提供說明。">
            <a:extLst>
              <a:ext uri="{FF2B5EF4-FFF2-40B4-BE49-F238E27FC236}">
                <a16:creationId xmlns:a16="http://schemas.microsoft.com/office/drawing/2014/main" id="{B9EF043F-BB7D-434A-AB83-E42FB597751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9975" y="2897768"/>
            <a:ext cx="4754563" cy="291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2C86B7F6-0B37-4042-9823-703BFB04A5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統計後投票結果</a:t>
            </a:r>
          </a:p>
        </p:txBody>
      </p:sp>
      <p:pic>
        <p:nvPicPr>
          <p:cNvPr id="6148" name="Picture 4" descr="未提供說明。">
            <a:extLst>
              <a:ext uri="{FF2B5EF4-FFF2-40B4-BE49-F238E27FC236}">
                <a16:creationId xmlns:a16="http://schemas.microsoft.com/office/drawing/2014/main" id="{5B561FCC-3D12-4044-8EC4-D1DAD9EEC03F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3813" y="2804581"/>
            <a:ext cx="4754562" cy="31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739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795278-729A-4558-A26A-ECCC4F410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AI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ChatGPT</a:t>
            </a:r>
            <a:r>
              <a:rPr lang="en-US" altLang="zh-TW" dirty="0"/>
              <a:t>)</a:t>
            </a:r>
            <a:r>
              <a:rPr lang="zh-TW" altLang="en-US" dirty="0"/>
              <a:t>使用過程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030C5D1-984B-4084-9262-AE28286CF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如何連接執行程式與</a:t>
            </a:r>
            <a:r>
              <a:rPr lang="en-US" altLang="zh-TW" dirty="0"/>
              <a:t>Server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ED95053-9A07-4AB8-A70E-0FD172A4F0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50872" y="3060822"/>
            <a:ext cx="4754563" cy="2853992"/>
          </a:xfrm>
        </p:spPr>
      </p:pic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0A2271D8-C2CE-45DA-A133-6126A6066E9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086565" y="2714414"/>
            <a:ext cx="4737847" cy="3200400"/>
          </a:xfrm>
        </p:spPr>
      </p:pic>
    </p:spTree>
    <p:extLst>
      <p:ext uri="{BB962C8B-B14F-4D97-AF65-F5344CB8AC3E}">
        <p14:creationId xmlns:p14="http://schemas.microsoft.com/office/powerpoint/2010/main" val="2760100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795278-729A-4558-A26A-ECCC4F410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AI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ChatGPT</a:t>
            </a:r>
            <a:r>
              <a:rPr lang="en-US" altLang="zh-TW" dirty="0"/>
              <a:t>)</a:t>
            </a:r>
            <a:r>
              <a:rPr lang="zh-TW" altLang="en-US" dirty="0"/>
              <a:t>使用過程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030C5D1-984B-4084-9262-AE28286CF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如何使用</a:t>
            </a:r>
            <a:r>
              <a:rPr lang="en-US" altLang="zh-TW" dirty="0"/>
              <a:t>python</a:t>
            </a:r>
            <a:r>
              <a:rPr lang="zh-TW" altLang="en-US" dirty="0"/>
              <a:t> 連接區塊鏈</a:t>
            </a:r>
            <a:endParaRPr lang="en-US" altLang="zh-TW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EE800AA-1A41-4D11-A7D3-F0C3911521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08373" y="2714414"/>
            <a:ext cx="3639571" cy="3200400"/>
          </a:xfr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DA56FFF-04A3-4C24-A38C-F34A4772C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493" y="2707124"/>
            <a:ext cx="4742507" cy="287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3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795278-729A-4558-A26A-ECCC4F410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AI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ChatGPT</a:t>
            </a:r>
            <a:r>
              <a:rPr lang="en-US" altLang="zh-TW" dirty="0"/>
              <a:t>)</a:t>
            </a:r>
            <a:r>
              <a:rPr lang="zh-TW" altLang="en-US" dirty="0"/>
              <a:t>使用過程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030C5D1-984B-4084-9262-AE28286CF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問：</a:t>
            </a:r>
            <a:r>
              <a:rPr lang="en-US" altLang="zh-TW" dirty="0"/>
              <a:t>Transaction </a:t>
            </a:r>
            <a:r>
              <a:rPr lang="zh-TW" altLang="en-US" dirty="0"/>
              <a:t>沒有正確改變投票結果</a:t>
            </a:r>
            <a:endParaRPr lang="en-US" altLang="zh-TW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BDE3EF0-3FA8-4F0E-BEDF-5BDAB18457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49333" y="2605900"/>
            <a:ext cx="3890589" cy="3200400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C27FCE5-AF4D-489A-A9DE-B12F97EA6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454" y="2605272"/>
            <a:ext cx="5015974" cy="3172866"/>
          </a:xfrm>
          <a:prstGeom prst="rect">
            <a:avLst/>
          </a:prstGeom>
        </p:spPr>
      </p:pic>
      <p:sp>
        <p:nvSpPr>
          <p:cNvPr id="12" name="文字版面配置區 2">
            <a:extLst>
              <a:ext uri="{FF2B5EF4-FFF2-40B4-BE49-F238E27FC236}">
                <a16:creationId xmlns:a16="http://schemas.microsoft.com/office/drawing/2014/main" id="{97B0B61D-D211-4852-BDC0-C115C6D088C1}"/>
              </a:ext>
            </a:extLst>
          </p:cNvPr>
          <p:cNvSpPr txBox="1">
            <a:spLocks/>
          </p:cNvSpPr>
          <p:nvPr/>
        </p:nvSpPr>
        <p:spPr>
          <a:xfrm>
            <a:off x="5630982" y="2074334"/>
            <a:ext cx="5015973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0" kern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1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GPT</a:t>
            </a:r>
            <a:r>
              <a:rPr lang="zh-TW" altLang="en-US" dirty="0"/>
              <a:t> 給我</a:t>
            </a:r>
            <a:r>
              <a:rPr lang="en-US" altLang="zh-TW" dirty="0"/>
              <a:t>debug</a:t>
            </a:r>
            <a:r>
              <a:rPr lang="zh-TW" altLang="en-US" dirty="0"/>
              <a:t>的方法，確定交易是否成立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92143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795278-729A-4558-A26A-ECCC4F410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AI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ChatGPT</a:t>
            </a:r>
            <a:r>
              <a:rPr lang="en-US" altLang="zh-TW" dirty="0"/>
              <a:t>)</a:t>
            </a:r>
            <a:r>
              <a:rPr lang="zh-TW" altLang="en-US" dirty="0"/>
              <a:t>使用過程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030C5D1-984B-4084-9262-AE28286CF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7523546" cy="640080"/>
          </a:xfrm>
        </p:spPr>
        <p:txBody>
          <a:bodyPr>
            <a:normAutofit/>
          </a:bodyPr>
          <a:lstStyle/>
          <a:p>
            <a:r>
              <a:rPr lang="zh-TW" altLang="en-US" dirty="0"/>
              <a:t>在</a:t>
            </a:r>
            <a:r>
              <a:rPr lang="en-US" altLang="zh-TW" dirty="0"/>
              <a:t>raspberry</a:t>
            </a:r>
            <a:r>
              <a:rPr lang="zh-TW" altLang="en-US" dirty="0"/>
              <a:t> </a:t>
            </a:r>
            <a:r>
              <a:rPr lang="en-US" altLang="zh-TW" dirty="0"/>
              <a:t>pi </a:t>
            </a:r>
            <a:r>
              <a:rPr lang="zh-TW" altLang="en-US" dirty="0"/>
              <a:t>上無法安裝</a:t>
            </a:r>
            <a:r>
              <a:rPr lang="en-US" altLang="zh-TW" dirty="0"/>
              <a:t>go-</a:t>
            </a:r>
            <a:r>
              <a:rPr lang="en-US" altLang="zh-TW" dirty="0" err="1"/>
              <a:t>ethereum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dirty="0"/>
              <a:t>GPT</a:t>
            </a:r>
            <a:r>
              <a:rPr lang="zh-TW" altLang="en-US" dirty="0"/>
              <a:t>提供其他安裝方式</a:t>
            </a:r>
            <a:endParaRPr lang="en-US" altLang="zh-TW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5DF7A06-354F-4184-AF2B-9A6E1B917D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77602" y="2755900"/>
            <a:ext cx="3939308" cy="3200400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6EF9E5E-FEA5-4486-B3E9-12EA2B22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801" y="2755900"/>
            <a:ext cx="40862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40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D68469-5900-479E-BC3A-3A638B1F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未來欲改進之功能與解決方案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61FEA3-FA5A-4931-8681-A91390581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70000"/>
              </a:lnSpc>
              <a:spcBef>
                <a:spcPts val="1000"/>
              </a:spcBef>
              <a:buNone/>
            </a:pPr>
            <a:r>
              <a:rPr lang="zh-TW" altLang="en-US" spc="130" dirty="0"/>
              <a:t>一、更好的身分驗證功能</a:t>
            </a:r>
            <a:endParaRPr lang="en-US" altLang="zh-TW" spc="130" dirty="0"/>
          </a:p>
          <a:p>
            <a:pPr marL="617220" lvl="1" indent="-342900">
              <a:lnSpc>
                <a:spcPct val="17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zh-TW" altLang="en-US" spc="130" dirty="0"/>
              <a:t>目前只有使用名字做為登入驗證，需要更嚴謹的做法以確保投票者身分為有效公民</a:t>
            </a:r>
            <a:endParaRPr lang="en-US" altLang="zh-TW" spc="130" dirty="0"/>
          </a:p>
          <a:p>
            <a:pPr marL="617220" lvl="1" indent="-342900">
              <a:lnSpc>
                <a:spcPct val="17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zh-TW" altLang="en-US" spc="130" dirty="0"/>
              <a:t>為確保投票者隱私，我們規劃讓投票者去戶政事務所等地方機關申請註冊權，其可能為一把專屬私鑰</a:t>
            </a:r>
            <a:endParaRPr lang="en-US" altLang="zh-TW" spc="130" dirty="0"/>
          </a:p>
          <a:p>
            <a:pPr marL="0" indent="0">
              <a:lnSpc>
                <a:spcPct val="170000"/>
              </a:lnSpc>
              <a:spcBef>
                <a:spcPts val="1000"/>
              </a:spcBef>
              <a:buNone/>
            </a:pPr>
            <a:r>
              <a:rPr lang="zh-TW" altLang="en-US" spc="130" dirty="0"/>
              <a:t>二、邊投邊開</a:t>
            </a:r>
            <a:endParaRPr lang="en-US" altLang="zh-TW" spc="130" dirty="0"/>
          </a:p>
          <a:p>
            <a:pPr marL="617220" lvl="1" indent="-342900">
              <a:lnSpc>
                <a:spcPct val="17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zh-TW" altLang="en-US" spc="130" dirty="0"/>
              <a:t>於區塊鍊上的內容為未經加密的投票結果。雖然目前使用前端功能防止邊投邊開的問題，但需要將區塊鍊上的內容也經加密，才能達到原本嚴禁搶先看到結果的意圖。</a:t>
            </a:r>
            <a:endParaRPr lang="en-US" altLang="zh-TW" spc="130" dirty="0"/>
          </a:p>
          <a:p>
            <a:pPr marL="617220" lvl="1" indent="-342900">
              <a:lnSpc>
                <a:spcPct val="17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zh-TW" altLang="en-US" spc="130" dirty="0"/>
              <a:t>我們打算使用使用者裝置裡的</a:t>
            </a:r>
            <a:r>
              <a:rPr lang="en-US" altLang="zh-TW" spc="130" dirty="0"/>
              <a:t>TPM</a:t>
            </a:r>
            <a:r>
              <a:rPr lang="zh-TW" altLang="en-US" spc="130" dirty="0"/>
              <a:t>加密投票內容，等待開始統計結果時，向各個使用者同時提出解密請求，再進行統計。</a:t>
            </a:r>
            <a:endParaRPr lang="en-US" altLang="zh-TW" spc="130" dirty="0"/>
          </a:p>
          <a:p>
            <a:pPr marL="2660020" lvl="8" indent="-342900">
              <a:buFont typeface="+mj-lt"/>
              <a:buAutoNum type="arabicPeriod"/>
            </a:pPr>
            <a:endParaRPr lang="en-US" altLang="zh-TW" dirty="0"/>
          </a:p>
          <a:p>
            <a:pPr marL="2660020" lvl="8" indent="-342900">
              <a:buFont typeface="+mj-lt"/>
              <a:buAutoNum type="arabicPeriod"/>
            </a:pPr>
            <a:endParaRPr lang="en-US" altLang="zh-TW" dirty="0"/>
          </a:p>
          <a:p>
            <a:pPr marL="2660020" lvl="8" indent="-342900">
              <a:buFont typeface="+mj-lt"/>
              <a:buAutoNum type="arabicPeriod"/>
            </a:pPr>
            <a:endParaRPr lang="en-US" altLang="zh-TW" dirty="0"/>
          </a:p>
          <a:p>
            <a:pPr marL="2660020" lvl="8" indent="-342900">
              <a:buFont typeface="+mj-lt"/>
              <a:buAutoNum type="arabicPeriod"/>
            </a:pPr>
            <a:endParaRPr lang="en-US" altLang="zh-TW" dirty="0"/>
          </a:p>
          <a:p>
            <a:pPr marL="2660020" lvl="8" indent="-342900">
              <a:buFont typeface="+mj-lt"/>
              <a:buAutoNum type="arabicPeriod"/>
            </a:pPr>
            <a:endParaRPr lang="en-US" altLang="zh-TW" dirty="0"/>
          </a:p>
          <a:p>
            <a:pPr marL="2660020" lvl="8" indent="-342900">
              <a:buFont typeface="+mj-lt"/>
              <a:buAutoNum type="arabicPeriod"/>
            </a:pPr>
            <a:endParaRPr lang="en-US" altLang="zh-TW" dirty="0"/>
          </a:p>
          <a:p>
            <a:pPr marL="2660020" lvl="8" indent="-342900">
              <a:buFont typeface="+mj-lt"/>
              <a:buAutoNum type="arabicPeriod"/>
            </a:pPr>
            <a:endParaRPr lang="en-US" altLang="zh-TW" dirty="0"/>
          </a:p>
          <a:p>
            <a:pPr marL="2660020" lvl="8" indent="-342900">
              <a:buFont typeface="+mj-lt"/>
              <a:buAutoNum type="arabicPeriod"/>
            </a:pPr>
            <a:endParaRPr lang="en-US" altLang="zh-TW" dirty="0"/>
          </a:p>
          <a:p>
            <a:pPr marL="2660020" lvl="8" indent="-342900">
              <a:buFont typeface="+mj-lt"/>
              <a:buAutoNum type="arabicPeriod"/>
            </a:pPr>
            <a:endParaRPr lang="en-US" altLang="zh-TW" dirty="0"/>
          </a:p>
          <a:p>
            <a:pPr marL="2660020" lvl="8" indent="-342900">
              <a:buFont typeface="+mj-lt"/>
              <a:buAutoNum type="arabicPeriod"/>
            </a:pPr>
            <a:endParaRPr lang="en-US" altLang="zh-TW" dirty="0"/>
          </a:p>
          <a:p>
            <a:pPr marL="2660020" lvl="8" indent="-342900">
              <a:buFont typeface="+mj-lt"/>
              <a:buAutoNum type="arabicPeriod"/>
            </a:pPr>
            <a:endParaRPr lang="en-US" altLang="zh-TW" dirty="0"/>
          </a:p>
          <a:p>
            <a:pPr marL="2660020" lvl="8" indent="-342900">
              <a:buFont typeface="+mj-lt"/>
              <a:buAutoNum type="arabicPeriod"/>
            </a:pPr>
            <a:endParaRPr lang="en-US" altLang="zh-TW" dirty="0"/>
          </a:p>
          <a:p>
            <a:pPr marL="2660020" lvl="8" indent="-342900">
              <a:buFont typeface="+mj-lt"/>
              <a:buAutoNum type="arabicPeriod"/>
            </a:pPr>
            <a:endParaRPr lang="en-US" altLang="zh-TW" dirty="0"/>
          </a:p>
          <a:p>
            <a:pPr marL="2660020" lvl="8" indent="-342900">
              <a:buFont typeface="+mj-lt"/>
              <a:buAutoNum type="arabicPeriod"/>
            </a:pPr>
            <a:endParaRPr lang="en-US" altLang="zh-TW" dirty="0"/>
          </a:p>
          <a:p>
            <a:pPr marL="2660020" lvl="8" indent="-342900">
              <a:buFont typeface="+mj-lt"/>
              <a:buAutoNum type="arabicPeriod"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94997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41F9E8-9EAA-48B4-8F20-056EAEFEE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分工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80926B-6A42-4928-B48C-E4E5B831F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pc="130" dirty="0"/>
              <a:t>胡凱翔</a:t>
            </a:r>
            <a:r>
              <a:rPr lang="en-US" altLang="zh-TW" spc="130" dirty="0"/>
              <a:t>: </a:t>
            </a:r>
            <a:r>
              <a:rPr lang="zh-TW" altLang="en-US" spc="130" dirty="0"/>
              <a:t>架設</a:t>
            </a:r>
            <a:r>
              <a:rPr lang="en-US" altLang="zh-TW" spc="130" dirty="0"/>
              <a:t>Ethereum Private Chain</a:t>
            </a:r>
            <a:r>
              <a:rPr lang="zh-TW" altLang="en-US" spc="130" dirty="0"/>
              <a:t>與智能合約部署、</a:t>
            </a:r>
            <a:r>
              <a:rPr lang="en-US" altLang="zh-TW" spc="130" dirty="0"/>
              <a:t>web3</a:t>
            </a:r>
            <a:r>
              <a:rPr lang="zh-TW" altLang="en-US" spc="130" dirty="0"/>
              <a:t>與區塊鏈串接、海報製作</a:t>
            </a:r>
            <a:endParaRPr lang="en-US" altLang="zh-TW" spc="130" dirty="0"/>
          </a:p>
          <a:p>
            <a:pPr>
              <a:lnSpc>
                <a:spcPct val="150000"/>
              </a:lnSpc>
            </a:pPr>
            <a:r>
              <a:rPr lang="zh-TW" altLang="en-US" spc="130" dirty="0"/>
              <a:t>施伯儒</a:t>
            </a:r>
            <a:r>
              <a:rPr lang="en-US" altLang="zh-TW" spc="130" dirty="0"/>
              <a:t>: </a:t>
            </a:r>
            <a:r>
              <a:rPr lang="zh-TW" altLang="en-US" spc="130" dirty="0"/>
              <a:t>前端使用者介面、</a:t>
            </a:r>
            <a:r>
              <a:rPr lang="en-US" altLang="zh-TW" spc="130" dirty="0"/>
              <a:t>FIDO</a:t>
            </a:r>
            <a:r>
              <a:rPr lang="zh-TW" altLang="en-US" spc="130" dirty="0"/>
              <a:t>和</a:t>
            </a:r>
            <a:r>
              <a:rPr lang="en-US" altLang="zh-TW" spc="130" dirty="0"/>
              <a:t>web3</a:t>
            </a:r>
            <a:r>
              <a:rPr lang="zh-TW" altLang="en-US" spc="130" dirty="0"/>
              <a:t>與前端串接、</a:t>
            </a:r>
            <a:r>
              <a:rPr lang="en-US" altLang="zh-TW" spc="130" dirty="0" err="1"/>
              <a:t>tpm</a:t>
            </a:r>
            <a:r>
              <a:rPr lang="zh-TW" altLang="en-US" spc="130" dirty="0"/>
              <a:t>註冊與驗證</a:t>
            </a:r>
            <a:endParaRPr lang="en-US" altLang="zh-TW" spc="130" dirty="0"/>
          </a:p>
          <a:p>
            <a:pPr>
              <a:lnSpc>
                <a:spcPct val="150000"/>
              </a:lnSpc>
            </a:pPr>
            <a:r>
              <a:rPr lang="zh-TW" altLang="en-US" spc="130" dirty="0"/>
              <a:t>喻怡鳳</a:t>
            </a:r>
            <a:r>
              <a:rPr lang="en-US" altLang="zh-TW" spc="130" dirty="0"/>
              <a:t>: FIDO</a:t>
            </a:r>
            <a:r>
              <a:rPr lang="zh-TW" altLang="en-US" spc="130" dirty="0"/>
              <a:t>伺服器、投影片製作</a:t>
            </a:r>
            <a:endParaRPr lang="en-US" altLang="zh-TW" spc="130" dirty="0"/>
          </a:p>
        </p:txBody>
      </p:sp>
    </p:spTree>
    <p:extLst>
      <p:ext uri="{BB962C8B-B14F-4D97-AF65-F5344CB8AC3E}">
        <p14:creationId xmlns:p14="http://schemas.microsoft.com/office/powerpoint/2010/main" val="2429847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7DF000-916A-4AD2-8FD9-A46C8D2C0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849318-172E-4A0B-B97F-CE7DA003D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60000">
              <a:lnSpc>
                <a:spcPct val="150000"/>
              </a:lnSpc>
              <a:spcBef>
                <a:spcPts val="2000"/>
              </a:spcBef>
              <a:spcAft>
                <a:spcPts val="2000"/>
              </a:spcAft>
            </a:pPr>
            <a:r>
              <a:rPr lang="zh-TW" altLang="en-US" dirty="0"/>
              <a:t>每逢選舉，選前的民調爭議總是層出不窮，大量民眾對於民調的公正性已然失去信心。雖然無法解決</a:t>
            </a:r>
            <a:r>
              <a:rPr lang="en-US" altLang="zh-TW" dirty="0"/>
              <a:t>3%</a:t>
            </a:r>
            <a:r>
              <a:rPr lang="zh-TW" altLang="en-US" dirty="0"/>
              <a:t>或</a:t>
            </a:r>
            <a:r>
              <a:rPr lang="en-US" altLang="zh-TW" dirty="0"/>
              <a:t>6%</a:t>
            </a:r>
            <a:r>
              <a:rPr lang="zh-TW" altLang="en-US" dirty="0"/>
              <a:t>的問題，然而利用區塊鏈透明和不可更改的特性，我們可以杜絕民調資料被篡改的可能性，並最大程度保證其透明度，讓民調回歸其本應擁有的參考價值。</a:t>
            </a:r>
            <a:endParaRPr lang="en-US" altLang="zh-TW" dirty="0"/>
          </a:p>
          <a:p>
            <a:pPr indent="-360000">
              <a:lnSpc>
                <a:spcPct val="150000"/>
              </a:lnSpc>
              <a:spcBef>
                <a:spcPts val="2000"/>
              </a:spcBef>
              <a:spcAft>
                <a:spcPts val="2000"/>
              </a:spcAft>
            </a:pPr>
            <a:r>
              <a:rPr lang="zh-TW" altLang="en-US" dirty="0"/>
              <a:t>此外，區塊鏈去中心化技術可確保交易的接受過程在多個節點之間進行，消除了中心化伺服器管理和中央數據的需求，達到保護選民隱私和個資的效果。</a:t>
            </a:r>
            <a:endParaRPr lang="en-US" altLang="zh-TW" dirty="0"/>
          </a:p>
          <a:p>
            <a:pPr indent="-360000">
              <a:lnSpc>
                <a:spcPct val="150000"/>
              </a:lnSpc>
              <a:spcBef>
                <a:spcPts val="2000"/>
              </a:spcBef>
              <a:spcAft>
                <a:spcPts val="2000"/>
              </a:spcAft>
            </a:pPr>
            <a:r>
              <a:rPr lang="zh-TW" altLang="en-US" dirty="0"/>
              <a:t>電子化投票讓投票更加簡單並且能夠普及化投票、提升投票率，也將避免人工的耗時耗力</a:t>
            </a:r>
          </a:p>
        </p:txBody>
      </p:sp>
    </p:spTree>
    <p:extLst>
      <p:ext uri="{BB962C8B-B14F-4D97-AF65-F5344CB8AC3E}">
        <p14:creationId xmlns:p14="http://schemas.microsoft.com/office/powerpoint/2010/main" val="3758536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201664-BF9D-45E1-8336-F46C2B459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使用技術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D02017-7E6E-4F79-BD9B-77B6B6540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Ethereum</a:t>
            </a:r>
            <a:endParaRPr lang="en-US" altLang="zh-TW" dirty="0"/>
          </a:p>
          <a:p>
            <a:r>
              <a:rPr lang="en-US" altLang="zh-TW" b="1" dirty="0"/>
              <a:t>Solidity</a:t>
            </a:r>
            <a:endParaRPr lang="en-US" altLang="zh-TW" dirty="0"/>
          </a:p>
          <a:p>
            <a:r>
              <a:rPr lang="en-US" altLang="zh-TW" b="1" dirty="0"/>
              <a:t>Web3</a:t>
            </a:r>
          </a:p>
          <a:p>
            <a:r>
              <a:rPr lang="en-US" altLang="zh-TW" b="1" dirty="0"/>
              <a:t>Cryptography</a:t>
            </a:r>
            <a:endParaRPr lang="en-US" altLang="zh-TW" dirty="0"/>
          </a:p>
          <a:p>
            <a:r>
              <a:rPr lang="en-US" altLang="zh-TW" b="1" dirty="0" err="1"/>
              <a:t>WxPython</a:t>
            </a:r>
            <a:endParaRPr lang="en-US" altLang="zh-TW" dirty="0"/>
          </a:p>
          <a:p>
            <a:r>
              <a:rPr lang="en-US" altLang="zh-TW" b="1" dirty="0"/>
              <a:t>Flask</a:t>
            </a:r>
          </a:p>
          <a:p>
            <a:r>
              <a:rPr lang="en-US" altLang="zh-TW" b="1" dirty="0"/>
              <a:t>tpm2-pytss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811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ADEFB7-8AFE-43A6-B083-20CF0392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操作流程與技術說明</a:t>
            </a:r>
            <a:r>
              <a:rPr lang="en-US" altLang="zh-TW" b="1" dirty="0"/>
              <a:t>-1</a:t>
            </a:r>
            <a:endParaRPr lang="zh-TW" altLang="en-US" b="1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764DF71-A93C-4C6F-8745-B66546D3F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初始</a:t>
            </a:r>
            <a:r>
              <a:rPr lang="en-US" altLang="zh-TW" dirty="0"/>
              <a:t>UI</a:t>
            </a:r>
          </a:p>
        </p:txBody>
      </p:sp>
      <p:pic>
        <p:nvPicPr>
          <p:cNvPr id="1026" name="Picture 2" descr="未提供說明。">
            <a:extLst>
              <a:ext uri="{FF2B5EF4-FFF2-40B4-BE49-F238E27FC236}">
                <a16:creationId xmlns:a16="http://schemas.microsoft.com/office/drawing/2014/main" id="{20E93954-1FA2-4848-B9B7-7BA8CCECE80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0637" y="2815000"/>
            <a:ext cx="4754563" cy="49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3AAD69CE-3554-4E89-AD32-82D2860E9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Terminal</a:t>
            </a:r>
            <a:r>
              <a:rPr lang="zh-TW" altLang="en-US" dirty="0"/>
              <a:t>端顯示與區塊鍊連線是否成功</a:t>
            </a:r>
            <a:endParaRPr lang="en-US" altLang="zh-TW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10953683-7758-41CD-9481-6A99120704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8" name="Picture 4" descr="未提供說明。">
            <a:extLst>
              <a:ext uri="{FF2B5EF4-FFF2-40B4-BE49-F238E27FC236}">
                <a16:creationId xmlns:a16="http://schemas.microsoft.com/office/drawing/2014/main" id="{737794B9-12FE-49D3-8F27-C26D4F73D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24" y="2675152"/>
            <a:ext cx="5018334" cy="303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C7FF528-1FC6-4961-AF6F-9C387ACD29B4}"/>
              </a:ext>
            </a:extLst>
          </p:cNvPr>
          <p:cNvSpPr txBox="1"/>
          <p:nvPr/>
        </p:nvSpPr>
        <p:spPr>
          <a:xfrm>
            <a:off x="1981200" y="277368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1" name="文字版面配置區 5">
            <a:extLst>
              <a:ext uri="{FF2B5EF4-FFF2-40B4-BE49-F238E27FC236}">
                <a16:creationId xmlns:a16="http://schemas.microsoft.com/office/drawing/2014/main" id="{AD9249FD-F8BD-499A-A5DB-E139AC18BE98}"/>
              </a:ext>
            </a:extLst>
          </p:cNvPr>
          <p:cNvSpPr txBox="1">
            <a:spLocks/>
          </p:cNvSpPr>
          <p:nvPr/>
        </p:nvSpPr>
        <p:spPr>
          <a:xfrm>
            <a:off x="1621536" y="4936246"/>
            <a:ext cx="4751832" cy="1278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0" kern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1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96258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EA73B2-C3F0-46B1-ADB1-661B4180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操作流程與技術說明</a:t>
            </a:r>
            <a:r>
              <a:rPr lang="en-US" altLang="zh-TW" b="1" dirty="0"/>
              <a:t>-2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95C208-565A-41A9-AB09-70D0B1C5DD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開始投票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2C1629-C63E-4BF7-B8B1-B50775A937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48784" cy="872066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/>
              <a:t>智能合約交易請求以改變合約內容，意即，將各候選人票數歸零。</a:t>
            </a:r>
            <a:endParaRPr lang="en-US" altLang="zh-TW" dirty="0"/>
          </a:p>
          <a:p>
            <a:r>
              <a:rPr lang="en-US" altLang="zh-TW" dirty="0"/>
              <a:t>Status:1 </a:t>
            </a:r>
            <a:r>
              <a:rPr lang="zh-TW" altLang="en-US" dirty="0"/>
              <a:t>交易成功</a:t>
            </a:r>
          </a:p>
        </p:txBody>
      </p:sp>
      <p:pic>
        <p:nvPicPr>
          <p:cNvPr id="2050" name="Picture 2" descr="未提供說明。">
            <a:extLst>
              <a:ext uri="{FF2B5EF4-FFF2-40B4-BE49-F238E27FC236}">
                <a16:creationId xmlns:a16="http://schemas.microsoft.com/office/drawing/2014/main" id="{55EBEDD7-753F-415F-A067-1F5424191C2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08" r="45864" b="36284"/>
          <a:stretch/>
        </p:blipFill>
        <p:spPr bwMode="auto">
          <a:xfrm>
            <a:off x="1066800" y="3113220"/>
            <a:ext cx="4650105" cy="275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未提供說明。">
            <a:extLst>
              <a:ext uri="{FF2B5EF4-FFF2-40B4-BE49-F238E27FC236}">
                <a16:creationId xmlns:a16="http://schemas.microsoft.com/office/drawing/2014/main" id="{05D65A28-9B9F-4FBA-BA20-4C0BF219E83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53" r="1124"/>
          <a:stretch/>
        </p:blipFill>
        <p:spPr bwMode="auto">
          <a:xfrm>
            <a:off x="6373368" y="3138620"/>
            <a:ext cx="5310897" cy="10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425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59BBD4C8-8B4A-4523-A471-2FE2A9DC8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操作流程與技術說明</a:t>
            </a:r>
            <a:r>
              <a:rPr lang="en-US" altLang="zh-TW" b="1" dirty="0"/>
              <a:t>-3</a:t>
            </a:r>
            <a:endParaRPr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D8A45BB5-ADFE-496B-B791-563291B3E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使用者通過</a:t>
            </a:r>
            <a:r>
              <a:rPr lang="en-US" altLang="zh-TW" dirty="0"/>
              <a:t>FIDO</a:t>
            </a:r>
            <a:r>
              <a:rPr lang="zh-TW" altLang="en-US" dirty="0"/>
              <a:t>驗證註冊</a:t>
            </a:r>
          </a:p>
        </p:txBody>
      </p:sp>
      <p:pic>
        <p:nvPicPr>
          <p:cNvPr id="3074" name="Picture 2" descr="未提供說明。">
            <a:extLst>
              <a:ext uri="{FF2B5EF4-FFF2-40B4-BE49-F238E27FC236}">
                <a16:creationId xmlns:a16="http://schemas.microsoft.com/office/drawing/2014/main" id="{95630D76-ABCE-49A0-947F-B4025BF49A7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9975" y="2843544"/>
            <a:ext cx="4754563" cy="302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353464CA-E42D-4551-8705-3489DF76C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dirty="0"/>
              <a:t>創建私鑰，簽署伺服器挑戰以通過驗證</a:t>
            </a:r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EE816849-1B2B-4AF9-A87A-8FACF53DCA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06845" y="2774554"/>
            <a:ext cx="4279559" cy="344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71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B64F1E-09A1-4C19-A19D-05F674839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操作流程與技術說明</a:t>
            </a:r>
            <a:r>
              <a:rPr lang="en-US" altLang="zh-TW" b="1" dirty="0"/>
              <a:t>-4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38066DD-4BE0-4A23-93C5-60933234CC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使用者通過</a:t>
            </a:r>
            <a:r>
              <a:rPr lang="en-US" altLang="zh-TW" dirty="0"/>
              <a:t>FIDO</a:t>
            </a:r>
            <a:r>
              <a:rPr lang="zh-TW" altLang="en-US" dirty="0"/>
              <a:t>登入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756DF17-B2B8-4370-B4B8-47723D6DB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dirty="0"/>
              <a:t>用已建立公私鑰通過登入驗證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79CBFB5-7CB9-46F5-9F3D-4F8E7086708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48744" y="2798767"/>
            <a:ext cx="4503736" cy="3470314"/>
          </a:xfrm>
          <a:prstGeom prst="rect">
            <a:avLst/>
          </a:prstGeom>
        </p:spPr>
      </p:pic>
      <p:pic>
        <p:nvPicPr>
          <p:cNvPr id="4098" name="Picture 2" descr="未提供說明。">
            <a:extLst>
              <a:ext uri="{FF2B5EF4-FFF2-40B4-BE49-F238E27FC236}">
                <a16:creationId xmlns:a16="http://schemas.microsoft.com/office/drawing/2014/main" id="{D8C20455-0B8A-4D90-8C31-CB2C99CAB8B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2798767"/>
            <a:ext cx="4754563" cy="311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267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258E32-940C-4E12-977D-C75B478A9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操作流程與技術說明</a:t>
            </a:r>
            <a:r>
              <a:rPr lang="en-US" altLang="zh-TW" b="1" dirty="0"/>
              <a:t>-5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B57001-17C7-4643-B46F-980387E23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使用者投票候選人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198B49-8F14-4F44-807D-6192D99AD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914392" cy="690003"/>
          </a:xfrm>
        </p:spPr>
        <p:txBody>
          <a:bodyPr>
            <a:normAutofit/>
          </a:bodyPr>
          <a:lstStyle/>
          <a:p>
            <a:r>
              <a:rPr lang="zh-TW" altLang="en-US" dirty="0"/>
              <a:t>向區塊鍊發出交易請求</a:t>
            </a:r>
            <a:endParaRPr lang="en-US" altLang="zh-TW" dirty="0"/>
          </a:p>
          <a:p>
            <a:r>
              <a:rPr lang="zh-TW" altLang="en-US" dirty="0"/>
              <a:t>並將交易結果紀錄於鍊上</a:t>
            </a:r>
          </a:p>
        </p:txBody>
      </p:sp>
      <p:pic>
        <p:nvPicPr>
          <p:cNvPr id="5122" name="Picture 2" descr="未提供說明。">
            <a:extLst>
              <a:ext uri="{FF2B5EF4-FFF2-40B4-BE49-F238E27FC236}">
                <a16:creationId xmlns:a16="http://schemas.microsoft.com/office/drawing/2014/main" id="{644BD96C-5748-4BF0-ACCB-D3C231D6120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2764337"/>
            <a:ext cx="4754563" cy="318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未提供說明。">
            <a:extLst>
              <a:ext uri="{FF2B5EF4-FFF2-40B4-BE49-F238E27FC236}">
                <a16:creationId xmlns:a16="http://schemas.microsoft.com/office/drawing/2014/main" id="{4E5FEEB7-108E-4098-B223-CD815B3E10B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283" y="4263519"/>
            <a:ext cx="4754562" cy="18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14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A1FF522-5EB7-4D80-8656-50619F8CA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操作流程與技術說明</a:t>
            </a:r>
            <a:r>
              <a:rPr lang="en-US" altLang="zh-TW" b="1" dirty="0"/>
              <a:t>-6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44B2F686-5F42-47ED-A9B2-4EB979976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3947" y="2105715"/>
            <a:ext cx="3826617" cy="64008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於</a:t>
            </a:r>
            <a:r>
              <a:rPr lang="en-US" altLang="zh-TW" dirty="0"/>
              <a:t>REMIX</a:t>
            </a:r>
            <a:r>
              <a:rPr lang="zh-TW" altLang="en-US" dirty="0"/>
              <a:t> </a:t>
            </a:r>
            <a:r>
              <a:rPr lang="en-US" altLang="zh-TW" dirty="0"/>
              <a:t>compile </a:t>
            </a:r>
            <a:r>
              <a:rPr lang="en-US" altLang="zh-TW" dirty="0" err="1"/>
              <a:t>voting.sol</a:t>
            </a:r>
            <a:r>
              <a:rPr lang="en-US" altLang="zh-TW" dirty="0"/>
              <a:t>, </a:t>
            </a:r>
            <a:r>
              <a:rPr lang="zh-TW" altLang="en-US" dirty="0"/>
              <a:t>將智能合約寫成以</a:t>
            </a:r>
            <a:r>
              <a:rPr lang="en-US" altLang="zh-TW" dirty="0"/>
              <a:t>web3</a:t>
            </a:r>
            <a:r>
              <a:rPr lang="zh-TW" altLang="en-US" dirty="0"/>
              <a:t>部署的形式</a:t>
            </a:r>
          </a:p>
        </p:txBody>
      </p:sp>
      <p:pic>
        <p:nvPicPr>
          <p:cNvPr id="7170" name="Picture 2" descr="未提供說明。">
            <a:extLst>
              <a:ext uri="{FF2B5EF4-FFF2-40B4-BE49-F238E27FC236}">
                <a16:creationId xmlns:a16="http://schemas.microsoft.com/office/drawing/2014/main" id="{7B334E9F-F0DD-4E2B-9136-CC703D95657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9975" y="3553091"/>
            <a:ext cx="4754563" cy="160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4DDBE196-6499-4969-9B88-72E75B3262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SOLIDITY</a:t>
            </a:r>
            <a:r>
              <a:rPr lang="zh-TW" altLang="en-US" dirty="0"/>
              <a:t>投票合約與展示結果</a:t>
            </a:r>
          </a:p>
        </p:txBody>
      </p:sp>
      <p:pic>
        <p:nvPicPr>
          <p:cNvPr id="7172" name="Picture 4" descr="未提供說明。">
            <a:extLst>
              <a:ext uri="{FF2B5EF4-FFF2-40B4-BE49-F238E27FC236}">
                <a16:creationId xmlns:a16="http://schemas.microsoft.com/office/drawing/2014/main" id="{28C72BDF-8D7B-4250-9B0B-2AE552C5E231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7500" y="2755900"/>
            <a:ext cx="3847187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9597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205_TF78757031.potx" id="{A597CB4D-C073-4042-8541-90955E379DB9}" vid="{D84A4115-CBE9-4596-889C-B040DA2F860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28D249-1983-451D-8451-059C0BA5C7B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Savon 設計</Template>
  <TotalTime>0</TotalTime>
  <Words>627</Words>
  <Application>Microsoft Office PowerPoint</Application>
  <PresentationFormat>寬螢幕</PresentationFormat>
  <Paragraphs>73</Paragraphs>
  <Slides>16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0" baseType="lpstr">
      <vt:lpstr>Microsoft JhengHei UI</vt:lpstr>
      <vt:lpstr>Century Gothic</vt:lpstr>
      <vt:lpstr>Garamond</vt:lpstr>
      <vt:lpstr>肥皂</vt:lpstr>
      <vt:lpstr>杜絕爭議-區塊鏈民調系統</vt:lpstr>
      <vt:lpstr>動機</vt:lpstr>
      <vt:lpstr>使用技術</vt:lpstr>
      <vt:lpstr>操作流程與技術說明-1</vt:lpstr>
      <vt:lpstr>操作流程與技術說明-2</vt:lpstr>
      <vt:lpstr>操作流程與技術說明-3</vt:lpstr>
      <vt:lpstr>操作流程與技術說明-4</vt:lpstr>
      <vt:lpstr>操作流程與技術說明-5</vt:lpstr>
      <vt:lpstr>操作流程與技術說明-6</vt:lpstr>
      <vt:lpstr>操作流程與技術說明-7</vt:lpstr>
      <vt:lpstr>AI (ChatGPT)使用過程</vt:lpstr>
      <vt:lpstr>AI (ChatGPT)使用過程</vt:lpstr>
      <vt:lpstr>AI (ChatGPT)使用過程</vt:lpstr>
      <vt:lpstr>AI (ChatGPT)使用過程</vt:lpstr>
      <vt:lpstr>未來欲改進之功能與解決方案</vt:lpstr>
      <vt:lpstr>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2023-12-27T11:58:15Z</dcterms:created>
  <dcterms:modified xsi:type="dcterms:W3CDTF">2023-12-27T19:53:51Z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